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7" r:id="rId2"/>
    <p:sldId id="258" r:id="rId3"/>
    <p:sldId id="259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1A6DF"/>
    <a:srgbClr val="4894E8"/>
    <a:srgbClr val="54A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9" autoAdjust="0"/>
    <p:restoredTop sz="94658"/>
  </p:normalViewPr>
  <p:slideViewPr>
    <p:cSldViewPr snapToGrid="0">
      <p:cViewPr varScale="1">
        <p:scale>
          <a:sx n="116" d="100"/>
          <a:sy n="116" d="100"/>
        </p:scale>
        <p:origin x="4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31D68-2C57-4509-9F8E-C957E4F1590A}" type="datetimeFigureOut">
              <a:rPr lang="it-CH" smtClean="0"/>
              <a:t>27.06.2025</a:t>
            </a:fld>
            <a:endParaRPr lang="it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4F76D-029F-425B-BEF9-C798DA67E07D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7126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4F76D-029F-425B-BEF9-C798DA67E07D}" type="slidenum">
              <a:rPr lang="it-CH" smtClean="0"/>
              <a:t>1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30343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4479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4731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879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600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006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229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304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268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095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474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69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610-3F3C-46F3-B99B-E8C8246DEC1C}" type="datetimeFigureOut">
              <a:rPr lang="de-CH" smtClean="0"/>
              <a:t>27.06.2025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93D2-5A67-4616-836E-7A0ACF1CB1F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091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office.com/Pages/ResponsePage.aspx?id=pDglg56TEk-VLuM8-eVonZF6MYwbTh5EpKbGTdLyLaFUMFlMQTdBSURBQVNCS1NWM1dKNlNRWkxNWC4u" TargetMode="External"/><Relationship Id="rId5" Type="http://schemas.openxmlformats.org/officeDocument/2006/relationships/hyperlink" Target="https://geomorphology.ch/it/uuid/i/0b500da9-9745-5b76-a20b-07e6e4259008-Biennial_conference_2025_of_the_Swiss_Geomorphological_Society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40000">
              <a:schemeClr val="accent1">
                <a:lumMod val="0"/>
                <a:lumOff val="100000"/>
              </a:schemeClr>
            </a:gs>
            <a:gs pos="71000">
              <a:schemeClr val="accent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SGm_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72" y="465221"/>
            <a:ext cx="2871295" cy="1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" y="465221"/>
            <a:ext cx="1592680" cy="109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"/>
            <a:ext cx="6858000" cy="2666997"/>
          </a:xfrm>
          <a:prstGeom prst="rect">
            <a:avLst/>
          </a:prstGeom>
          <a:gradFill flip="none" rotWithShape="1">
            <a:gsLst>
              <a:gs pos="95506">
                <a:srgbClr val="4894E8"/>
              </a:gs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Logo_SSGm_2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2" y="41660"/>
            <a:ext cx="2871295" cy="1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74436"/>
            <a:ext cx="1592680" cy="10943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14800" y="1400400"/>
            <a:ext cx="5829300" cy="2274549"/>
          </a:xfrm>
        </p:spPr>
        <p:txBody>
          <a:bodyPr>
            <a:normAutofit fontScale="90000"/>
          </a:bodyPr>
          <a:lstStyle/>
          <a:p>
            <a:r>
              <a:rPr lang="de-CH" sz="2800" b="1" i="1" dirty="0">
                <a:solidFill>
                  <a:schemeClr val="bg1"/>
                </a:solidFill>
              </a:rPr>
              <a:t>3-5 September 2025</a:t>
            </a:r>
            <a:br>
              <a:rPr lang="de-CH" sz="4000" i="1" dirty="0">
                <a:solidFill>
                  <a:schemeClr val="bg1"/>
                </a:solidFill>
              </a:rPr>
            </a:br>
            <a:r>
              <a:rPr lang="de-CH" sz="3100" dirty="0" err="1">
                <a:solidFill>
                  <a:schemeClr val="bg1"/>
                </a:solidFill>
              </a:rPr>
              <a:t>SGmG</a:t>
            </a:r>
            <a:r>
              <a:rPr lang="de-CH" sz="3100" dirty="0">
                <a:solidFill>
                  <a:schemeClr val="bg1"/>
                </a:solidFill>
              </a:rPr>
              <a:t>/</a:t>
            </a:r>
            <a:r>
              <a:rPr lang="de-CH" sz="3100" dirty="0" err="1">
                <a:solidFill>
                  <a:schemeClr val="bg1"/>
                </a:solidFill>
              </a:rPr>
              <a:t>SSGm</a:t>
            </a:r>
            <a:r>
              <a:rPr lang="de-CH" sz="3100" dirty="0">
                <a:solidFill>
                  <a:schemeClr val="bg1"/>
                </a:solidFill>
              </a:rPr>
              <a:t> Symposium</a:t>
            </a:r>
            <a:br>
              <a:rPr lang="de-CH" sz="4000" dirty="0">
                <a:solidFill>
                  <a:schemeClr val="bg1"/>
                </a:solidFill>
              </a:rPr>
            </a:br>
            <a:br>
              <a:rPr lang="de-CH" sz="4000" dirty="0">
                <a:solidFill>
                  <a:schemeClr val="bg1"/>
                </a:solidFill>
              </a:rPr>
            </a:br>
            <a:r>
              <a:rPr lang="de-CH" sz="3600" b="1" dirty="0">
                <a:solidFill>
                  <a:schemeClr val="bg1"/>
                </a:solidFill>
              </a:rPr>
              <a:t>Understanding </a:t>
            </a:r>
            <a:r>
              <a:rPr lang="de-CH" sz="3600" b="1" dirty="0" err="1">
                <a:solidFill>
                  <a:schemeClr val="bg1"/>
                </a:solidFill>
              </a:rPr>
              <a:t>landscape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changes</a:t>
            </a:r>
            <a:endParaRPr lang="de-CH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28" y="4980783"/>
            <a:ext cx="6750744" cy="41531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180000" tIns="180000" rIns="180000" bIns="46800" rtlCol="0">
            <a:spAutoFit/>
          </a:bodyPr>
          <a:lstStyle/>
          <a:p>
            <a:r>
              <a:rPr lang="de-CH" sz="1500" dirty="0" err="1"/>
              <a:t>Landscapes</a:t>
            </a:r>
            <a:r>
              <a:rPr lang="de-CH" sz="1500" dirty="0"/>
              <a:t> in </a:t>
            </a:r>
            <a:r>
              <a:rPr lang="de-CH" sz="1500" dirty="0" err="1"/>
              <a:t>Switzerland</a:t>
            </a:r>
            <a:r>
              <a:rPr lang="de-CH" sz="1500" dirty="0"/>
              <a:t> </a:t>
            </a:r>
            <a:r>
              <a:rPr lang="de-CH" sz="1500" dirty="0" err="1"/>
              <a:t>as</a:t>
            </a:r>
            <a:r>
              <a:rPr lang="de-CH" sz="1500" dirty="0"/>
              <a:t> </a:t>
            </a:r>
            <a:r>
              <a:rPr lang="de-CH" sz="1500" dirty="0" err="1"/>
              <a:t>well</a:t>
            </a:r>
            <a:r>
              <a:rPr lang="de-CH" sz="1500" dirty="0"/>
              <a:t> </a:t>
            </a:r>
            <a:r>
              <a:rPr lang="de-CH" sz="1500" dirty="0" err="1"/>
              <a:t>as</a:t>
            </a:r>
            <a:r>
              <a:rPr lang="de-CH" sz="1500" dirty="0"/>
              <a:t> in </a:t>
            </a:r>
            <a:r>
              <a:rPr lang="de-CH" sz="1500" dirty="0" err="1"/>
              <a:t>other</a:t>
            </a:r>
            <a:r>
              <a:rPr lang="de-CH" sz="1500" dirty="0"/>
              <a:t> </a:t>
            </a:r>
            <a:r>
              <a:rPr lang="de-CH" sz="1500" dirty="0" err="1"/>
              <a:t>parts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world</a:t>
            </a:r>
            <a:r>
              <a:rPr lang="de-CH" sz="1500" dirty="0"/>
              <a:t> </a:t>
            </a:r>
            <a:r>
              <a:rPr lang="de-CH" sz="1500" dirty="0" err="1"/>
              <a:t>have</a:t>
            </a:r>
            <a:r>
              <a:rPr lang="de-CH" sz="1500" dirty="0"/>
              <a:t> </a:t>
            </a:r>
            <a:r>
              <a:rPr lang="de-CH" sz="1500" dirty="0" err="1"/>
              <a:t>witnessed</a:t>
            </a:r>
            <a:r>
              <a:rPr lang="de-CH" sz="1500" dirty="0"/>
              <a:t> </a:t>
            </a:r>
            <a:r>
              <a:rPr lang="de-CH" sz="1500" dirty="0" err="1"/>
              <a:t>distinct</a:t>
            </a:r>
            <a:r>
              <a:rPr lang="de-CH" sz="1500" dirty="0"/>
              <a:t> </a:t>
            </a:r>
            <a:r>
              <a:rPr lang="de-CH" sz="1500" dirty="0" err="1"/>
              <a:t>geomorphological</a:t>
            </a:r>
            <a:r>
              <a:rPr lang="de-CH" sz="1500" dirty="0"/>
              <a:t> </a:t>
            </a:r>
            <a:r>
              <a:rPr lang="de-CH" sz="1500" dirty="0" err="1"/>
              <a:t>changes</a:t>
            </a:r>
            <a:r>
              <a:rPr lang="de-CH" sz="1500" dirty="0"/>
              <a:t> in </a:t>
            </a:r>
            <a:r>
              <a:rPr lang="de-CH" sz="1500" dirty="0" err="1"/>
              <a:t>recent</a:t>
            </a:r>
            <a:r>
              <a:rPr lang="de-CH" sz="1500" dirty="0"/>
              <a:t> </a:t>
            </a:r>
            <a:r>
              <a:rPr lang="de-CH" sz="1500" dirty="0" err="1"/>
              <a:t>years</a:t>
            </a:r>
            <a:r>
              <a:rPr lang="de-CH" sz="1500" dirty="0"/>
              <a:t>, </a:t>
            </a:r>
            <a:r>
              <a:rPr lang="de-CH" sz="1500" dirty="0" err="1"/>
              <a:t>mainly</a:t>
            </a:r>
            <a:r>
              <a:rPr lang="de-CH" sz="1500" dirty="0"/>
              <a:t> in </a:t>
            </a:r>
            <a:r>
              <a:rPr lang="de-CH" sz="1500" dirty="0" err="1"/>
              <a:t>reaction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climate-related</a:t>
            </a:r>
            <a:r>
              <a:rPr lang="de-CH" sz="1500" dirty="0"/>
              <a:t> </a:t>
            </a:r>
            <a:r>
              <a:rPr lang="de-CH" sz="1500" dirty="0" err="1"/>
              <a:t>changes</a:t>
            </a:r>
            <a:r>
              <a:rPr lang="de-CH" sz="1500" dirty="0"/>
              <a:t>. In </a:t>
            </a:r>
            <a:r>
              <a:rPr lang="de-CH" sz="1500" dirty="0" err="1"/>
              <a:t>our</a:t>
            </a:r>
            <a:r>
              <a:rPr lang="de-CH" sz="1500" dirty="0"/>
              <a:t> Society </a:t>
            </a:r>
            <a:r>
              <a:rPr lang="de-CH" sz="1500" dirty="0" err="1"/>
              <a:t>we</a:t>
            </a:r>
            <a:r>
              <a:rPr lang="de-CH" sz="1500" dirty="0"/>
              <a:t> </a:t>
            </a:r>
            <a:r>
              <a:rPr lang="de-CH" sz="1500" dirty="0" err="1"/>
              <a:t>contribute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understanding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these</a:t>
            </a:r>
            <a:r>
              <a:rPr lang="de-CH" sz="1500" dirty="0"/>
              <a:t> </a:t>
            </a:r>
            <a:r>
              <a:rPr lang="de-CH" sz="1500" dirty="0" err="1"/>
              <a:t>changes</a:t>
            </a:r>
            <a:r>
              <a:rPr lang="de-CH" sz="1500" dirty="0"/>
              <a:t> in </a:t>
            </a:r>
            <a:r>
              <a:rPr lang="de-CH" sz="1500" dirty="0" err="1"/>
              <a:t>various</a:t>
            </a:r>
            <a:r>
              <a:rPr lang="de-CH" sz="1500" dirty="0"/>
              <a:t> </a:t>
            </a:r>
            <a:r>
              <a:rPr lang="de-CH" sz="1500" dirty="0" err="1"/>
              <a:t>ways</a:t>
            </a:r>
            <a:r>
              <a:rPr lang="de-CH" sz="1500" dirty="0"/>
              <a:t>: </a:t>
            </a:r>
            <a:r>
              <a:rPr lang="de-CH" sz="1500" dirty="0" err="1"/>
              <a:t>through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quantification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landform</a:t>
            </a:r>
            <a:r>
              <a:rPr lang="de-CH" sz="1500" dirty="0"/>
              <a:t> </a:t>
            </a:r>
            <a:r>
              <a:rPr lang="de-CH" sz="1500" dirty="0" err="1"/>
              <a:t>changes</a:t>
            </a:r>
            <a:r>
              <a:rPr lang="de-CH" sz="1500" dirty="0"/>
              <a:t> and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analysis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related</a:t>
            </a:r>
            <a:r>
              <a:rPr lang="de-CH" sz="1500" dirty="0"/>
              <a:t> </a:t>
            </a:r>
            <a:r>
              <a:rPr lang="de-CH" sz="1500" dirty="0" err="1"/>
              <a:t>processes</a:t>
            </a:r>
            <a:r>
              <a:rPr lang="de-CH" sz="1500" dirty="0"/>
              <a:t> and </a:t>
            </a:r>
            <a:r>
              <a:rPr lang="de-CH" sz="1500" dirty="0" err="1"/>
              <a:t>impacts</a:t>
            </a:r>
            <a:r>
              <a:rPr lang="de-CH" sz="1500" dirty="0"/>
              <a:t>,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observation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spatio</a:t>
            </a:r>
            <a:r>
              <a:rPr lang="de-CH" sz="1500" dirty="0"/>
              <a:t>-temporal </a:t>
            </a:r>
            <a:r>
              <a:rPr lang="de-CH" sz="1500" dirty="0" err="1"/>
              <a:t>patterns</a:t>
            </a:r>
            <a:r>
              <a:rPr lang="de-CH" sz="1500" dirty="0"/>
              <a:t> </a:t>
            </a:r>
            <a:r>
              <a:rPr lang="de-CH" sz="1500" dirty="0" err="1"/>
              <a:t>or</a:t>
            </a:r>
            <a:r>
              <a:rPr lang="de-CH" sz="1500" dirty="0"/>
              <a:t> </a:t>
            </a:r>
            <a:r>
              <a:rPr lang="de-CH" sz="1500" dirty="0" err="1"/>
              <a:t>trends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landform</a:t>
            </a:r>
            <a:r>
              <a:rPr lang="de-CH" sz="1500" dirty="0"/>
              <a:t> </a:t>
            </a:r>
            <a:r>
              <a:rPr lang="de-CH" sz="1500" dirty="0" err="1"/>
              <a:t>changes</a:t>
            </a:r>
            <a:r>
              <a:rPr lang="de-CH" sz="1500" dirty="0"/>
              <a:t>, and </a:t>
            </a:r>
            <a:r>
              <a:rPr lang="de-CH" sz="1500" dirty="0" err="1"/>
              <a:t>through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communication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results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wider </a:t>
            </a:r>
            <a:r>
              <a:rPr lang="de-CH" sz="1500" dirty="0" err="1"/>
              <a:t>public</a:t>
            </a:r>
            <a:r>
              <a:rPr lang="de-CH" sz="1500" dirty="0"/>
              <a:t>.</a:t>
            </a:r>
          </a:p>
          <a:p>
            <a:endParaRPr lang="de-CH" sz="1500" dirty="0"/>
          </a:p>
          <a:p>
            <a:r>
              <a:rPr lang="de-CH" sz="1500" dirty="0" err="1"/>
              <a:t>We</a:t>
            </a:r>
            <a:r>
              <a:rPr lang="de-CH" sz="1500" dirty="0"/>
              <a:t> </a:t>
            </a:r>
            <a:r>
              <a:rPr lang="de-CH" sz="1500" dirty="0" err="1"/>
              <a:t>kindly</a:t>
            </a:r>
            <a:r>
              <a:rPr lang="de-CH" sz="1500" dirty="0"/>
              <a:t> </a:t>
            </a:r>
            <a:r>
              <a:rPr lang="de-CH" sz="1500" dirty="0" err="1"/>
              <a:t>invite</a:t>
            </a:r>
            <a:r>
              <a:rPr lang="de-CH" sz="1500" dirty="0"/>
              <a:t> </a:t>
            </a:r>
            <a:r>
              <a:rPr lang="de-CH" sz="1500" dirty="0" err="1"/>
              <a:t>our</a:t>
            </a:r>
            <a:r>
              <a:rPr lang="de-CH" sz="1500" dirty="0"/>
              <a:t> </a:t>
            </a:r>
            <a:r>
              <a:rPr lang="de-CH" sz="1500" dirty="0" err="1"/>
              <a:t>members</a:t>
            </a:r>
            <a:r>
              <a:rPr lang="de-CH" sz="1500" dirty="0"/>
              <a:t> </a:t>
            </a:r>
            <a:r>
              <a:rPr lang="de-CH" sz="1500" dirty="0" err="1"/>
              <a:t>as</a:t>
            </a:r>
            <a:r>
              <a:rPr lang="de-CH" sz="1500" dirty="0"/>
              <a:t> </a:t>
            </a:r>
            <a:r>
              <a:rPr lang="de-CH" sz="1500" dirty="0" err="1"/>
              <a:t>well</a:t>
            </a:r>
            <a:r>
              <a:rPr lang="de-CH" sz="1500" dirty="0"/>
              <a:t> </a:t>
            </a:r>
            <a:r>
              <a:rPr lang="de-CH" sz="1500" dirty="0" err="1"/>
              <a:t>as</a:t>
            </a:r>
            <a:r>
              <a:rPr lang="de-CH" sz="1500" dirty="0"/>
              <a:t> </a:t>
            </a:r>
            <a:r>
              <a:rPr lang="de-CH" sz="1500" dirty="0" err="1"/>
              <a:t>colleagues</a:t>
            </a:r>
            <a:r>
              <a:rPr lang="de-CH" sz="1500" dirty="0"/>
              <a:t> </a:t>
            </a:r>
            <a:r>
              <a:rPr lang="de-CH" sz="1500" dirty="0" err="1"/>
              <a:t>from</a:t>
            </a:r>
            <a:r>
              <a:rPr lang="de-CH" sz="1500" dirty="0"/>
              <a:t> </a:t>
            </a:r>
            <a:r>
              <a:rPr lang="de-CH" sz="1500" dirty="0" err="1"/>
              <a:t>neighbouring</a:t>
            </a:r>
            <a:r>
              <a:rPr lang="de-CH" sz="1500" dirty="0"/>
              <a:t> </a:t>
            </a:r>
            <a:r>
              <a:rPr lang="de-CH" sz="1500" dirty="0" err="1"/>
              <a:t>disciplines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this</a:t>
            </a:r>
            <a:r>
              <a:rPr lang="de-CH" sz="1500" dirty="0"/>
              <a:t> </a:t>
            </a:r>
            <a:r>
              <a:rPr lang="de-CH" sz="1500" dirty="0" err="1"/>
              <a:t>symposium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present</a:t>
            </a:r>
            <a:r>
              <a:rPr lang="de-CH" sz="1500" dirty="0"/>
              <a:t> and </a:t>
            </a:r>
            <a:r>
              <a:rPr lang="de-CH" sz="1500" dirty="0" err="1"/>
              <a:t>exchange</a:t>
            </a:r>
            <a:r>
              <a:rPr lang="de-CH" sz="1500" dirty="0"/>
              <a:t> on </a:t>
            </a:r>
            <a:r>
              <a:rPr lang="de-CH" sz="1500" dirty="0" err="1"/>
              <a:t>recent</a:t>
            </a:r>
            <a:r>
              <a:rPr lang="de-CH" sz="1500" dirty="0"/>
              <a:t> </a:t>
            </a:r>
            <a:r>
              <a:rPr lang="de-CH" sz="1500" dirty="0" err="1"/>
              <a:t>findings</a:t>
            </a:r>
            <a:r>
              <a:rPr lang="de-CH" sz="1500" dirty="0"/>
              <a:t> and </a:t>
            </a:r>
            <a:r>
              <a:rPr lang="de-CH" sz="1500" dirty="0" err="1"/>
              <a:t>observations</a:t>
            </a:r>
            <a:r>
              <a:rPr lang="de-CH" sz="1500" dirty="0"/>
              <a:t>! The </a:t>
            </a:r>
            <a:r>
              <a:rPr lang="de-CH" sz="1500" dirty="0" err="1"/>
              <a:t>meeting</a:t>
            </a:r>
            <a:r>
              <a:rPr lang="de-CH" sz="1500" dirty="0"/>
              <a:t> </a:t>
            </a:r>
            <a:r>
              <a:rPr lang="de-CH" sz="1500" dirty="0" err="1"/>
              <a:t>is</a:t>
            </a:r>
            <a:r>
              <a:rPr lang="de-CH" sz="1500" dirty="0"/>
              <a:t> </a:t>
            </a:r>
            <a:r>
              <a:rPr lang="de-CH" sz="1500" dirty="0" err="1"/>
              <a:t>kindly</a:t>
            </a:r>
            <a:r>
              <a:rPr lang="de-CH" sz="1500" dirty="0"/>
              <a:t> </a:t>
            </a:r>
            <a:r>
              <a:rPr lang="de-CH" sz="1500" dirty="0" err="1"/>
              <a:t>hosted</a:t>
            </a:r>
            <a:r>
              <a:rPr lang="de-CH" sz="1500" dirty="0"/>
              <a:t> </a:t>
            </a:r>
            <a:r>
              <a:rPr lang="de-CH" sz="1500" dirty="0" err="1"/>
              <a:t>by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Swiss National </a:t>
            </a:r>
            <a:r>
              <a:rPr lang="de-CH" sz="1500" dirty="0" err="1"/>
              <a:t>Parc</a:t>
            </a:r>
            <a:r>
              <a:rPr lang="de-CH" sz="1500" dirty="0"/>
              <a:t> in </a:t>
            </a:r>
            <a:r>
              <a:rPr lang="de-CH" sz="1500" dirty="0" err="1"/>
              <a:t>Zernez</a:t>
            </a:r>
            <a:r>
              <a:rPr lang="de-CH" sz="1500" dirty="0"/>
              <a:t>; </a:t>
            </a:r>
            <a:r>
              <a:rPr lang="de-CH" sz="1500" dirty="0" err="1"/>
              <a:t>it</a:t>
            </a:r>
            <a:r>
              <a:rPr lang="de-CH" sz="1500" dirty="0"/>
              <a:t> was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intention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hold </a:t>
            </a:r>
            <a:r>
              <a:rPr lang="de-CH" sz="1500" dirty="0" err="1"/>
              <a:t>this</a:t>
            </a:r>
            <a:r>
              <a:rPr lang="de-CH" sz="1500" dirty="0"/>
              <a:t> </a:t>
            </a:r>
            <a:r>
              <a:rPr lang="de-CH" sz="1500" dirty="0" err="1"/>
              <a:t>meeting</a:t>
            </a:r>
            <a:r>
              <a:rPr lang="de-CH" sz="1500" dirty="0"/>
              <a:t> in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Engadine</a:t>
            </a:r>
            <a:r>
              <a:rPr lang="de-CH" sz="1500" dirty="0"/>
              <a:t>, </a:t>
            </a:r>
            <a:r>
              <a:rPr lang="de-CH" sz="1500" dirty="0" err="1"/>
              <a:t>as</a:t>
            </a:r>
            <a:r>
              <a:rPr lang="de-CH" sz="1500" dirty="0"/>
              <a:t> </a:t>
            </a:r>
            <a:r>
              <a:rPr lang="de-CH" sz="1500" dirty="0" err="1"/>
              <a:t>we</a:t>
            </a:r>
            <a:r>
              <a:rPr lang="de-CH" sz="1500" dirty="0"/>
              <a:t> also </a:t>
            </a:r>
            <a:r>
              <a:rPr lang="de-CH" sz="1500" dirty="0" err="1"/>
              <a:t>want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celebrate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award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i="1" dirty="0"/>
              <a:t>«Rock </a:t>
            </a:r>
            <a:r>
              <a:rPr lang="de-CH" sz="1500" i="1" dirty="0" err="1"/>
              <a:t>glaciers</a:t>
            </a:r>
            <a:r>
              <a:rPr lang="de-CH" sz="1500" i="1" dirty="0"/>
              <a:t> </a:t>
            </a:r>
            <a:r>
              <a:rPr lang="de-CH" sz="1500" i="1" dirty="0" err="1"/>
              <a:t>of</a:t>
            </a:r>
            <a:r>
              <a:rPr lang="de-CH" sz="1500" i="1" dirty="0"/>
              <a:t> </a:t>
            </a:r>
            <a:r>
              <a:rPr lang="de-CH" sz="1500" i="1" dirty="0" err="1"/>
              <a:t>the</a:t>
            </a:r>
            <a:r>
              <a:rPr lang="de-CH" sz="1500" i="1" dirty="0"/>
              <a:t> </a:t>
            </a:r>
            <a:r>
              <a:rPr lang="de-CH" sz="1500" i="1" dirty="0" err="1"/>
              <a:t>Engadine</a:t>
            </a:r>
            <a:r>
              <a:rPr lang="de-CH" sz="1500" i="1" dirty="0"/>
              <a:t>»</a:t>
            </a:r>
            <a:r>
              <a:rPr lang="de-CH" sz="1500" dirty="0"/>
              <a:t> </a:t>
            </a:r>
            <a:r>
              <a:rPr lang="de-CH" sz="1500" dirty="0" err="1"/>
              <a:t>as</a:t>
            </a:r>
            <a:r>
              <a:rPr lang="de-CH" sz="1500" dirty="0"/>
              <a:t> </a:t>
            </a:r>
            <a:r>
              <a:rPr lang="de-CH" sz="1500" dirty="0" err="1"/>
              <a:t>one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b="1" i="1" dirty="0"/>
              <a:t>First 100 IUGS Geological </a:t>
            </a:r>
            <a:r>
              <a:rPr lang="de-CH" sz="1500" b="1" i="1" dirty="0" err="1"/>
              <a:t>Heritage</a:t>
            </a:r>
            <a:r>
              <a:rPr lang="de-CH" sz="1500" b="1" i="1" dirty="0"/>
              <a:t> Sites</a:t>
            </a:r>
            <a:r>
              <a:rPr lang="de-CH" sz="1500" dirty="0"/>
              <a:t>. The </a:t>
            </a:r>
            <a:r>
              <a:rPr lang="de-CH" sz="1500" dirty="0" err="1"/>
              <a:t>keynote</a:t>
            </a:r>
            <a:r>
              <a:rPr lang="de-CH" sz="1500" dirty="0"/>
              <a:t>, </a:t>
            </a:r>
            <a:r>
              <a:rPr lang="de-CH" sz="1500" dirty="0" err="1"/>
              <a:t>several</a:t>
            </a:r>
            <a:r>
              <a:rPr lang="de-CH" sz="1500" dirty="0"/>
              <a:t> </a:t>
            </a:r>
            <a:r>
              <a:rPr lang="de-CH" sz="1500" dirty="0" err="1"/>
              <a:t>contributions</a:t>
            </a:r>
            <a:r>
              <a:rPr lang="de-CH" sz="1500" dirty="0"/>
              <a:t>, and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excursion</a:t>
            </a:r>
            <a:r>
              <a:rPr lang="de-CH" sz="1500" dirty="0"/>
              <a:t> </a:t>
            </a:r>
            <a:r>
              <a:rPr lang="de-CH" sz="1500" dirty="0" err="1"/>
              <a:t>are</a:t>
            </a:r>
            <a:r>
              <a:rPr lang="de-CH" sz="1500" dirty="0"/>
              <a:t> </a:t>
            </a:r>
            <a:r>
              <a:rPr lang="de-CH" sz="1500" dirty="0" err="1"/>
              <a:t>dedicated</a:t>
            </a:r>
            <a:r>
              <a:rPr lang="de-CH" sz="1500" dirty="0"/>
              <a:t> </a:t>
            </a:r>
            <a:r>
              <a:rPr lang="de-CH" sz="1500" dirty="0" err="1"/>
              <a:t>to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rock </a:t>
            </a:r>
            <a:r>
              <a:rPr lang="de-CH" sz="1500" dirty="0" err="1"/>
              <a:t>glaciers</a:t>
            </a:r>
            <a:r>
              <a:rPr lang="de-CH" sz="1500" dirty="0"/>
              <a:t> </a:t>
            </a:r>
            <a:r>
              <a:rPr lang="de-CH" sz="1500" dirty="0" err="1"/>
              <a:t>of</a:t>
            </a:r>
            <a:r>
              <a:rPr lang="de-CH" sz="1500" dirty="0"/>
              <a:t> </a:t>
            </a:r>
            <a:r>
              <a:rPr lang="de-CH" sz="1500" dirty="0" err="1"/>
              <a:t>the</a:t>
            </a:r>
            <a:r>
              <a:rPr lang="de-CH" sz="1500" dirty="0"/>
              <a:t> </a:t>
            </a:r>
            <a:r>
              <a:rPr lang="de-CH" sz="1500" dirty="0" err="1"/>
              <a:t>Engadine</a:t>
            </a:r>
            <a:r>
              <a:rPr lang="de-CH" sz="1500" dirty="0"/>
              <a:t>.</a:t>
            </a:r>
          </a:p>
          <a:p>
            <a:endParaRPr lang="de-CH" sz="1500" dirty="0"/>
          </a:p>
          <a:p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400089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_SSGm_2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72" y="465221"/>
            <a:ext cx="2871295" cy="1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6" y="465221"/>
            <a:ext cx="1592680" cy="1094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0"/>
            <a:ext cx="6858000" cy="91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"/>
            <a:ext cx="6858000" cy="2666997"/>
          </a:xfrm>
          <a:prstGeom prst="rect">
            <a:avLst/>
          </a:prstGeom>
          <a:gradFill flip="none" rotWithShape="1">
            <a:gsLst>
              <a:gs pos="95506">
                <a:srgbClr val="4894E8"/>
              </a:gs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2" descr="Logo_SSGm_2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2" y="41660"/>
            <a:ext cx="2871295" cy="1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74436"/>
            <a:ext cx="1592680" cy="10943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628" y="3752648"/>
            <a:ext cx="6750744" cy="53860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u="sng" dirty="0" err="1"/>
              <a:t>Program</a:t>
            </a:r>
            <a:endParaRPr lang="de-CH" b="1" u="sng" dirty="0"/>
          </a:p>
          <a:p>
            <a:endParaRPr lang="de-CH" b="1" u="sng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03.09.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20.30	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lecture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Apéro (in German)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Stefanie Gubler (SCNAT)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e-CH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Die weltweit längste Blockgletscher-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Beobachtungsreihe: Erkenntnisse aus über 100 Jahre Forschung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im Schweizerischen Nationalpark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 04.09.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Symposium «Understanding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landscape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  	9.00-17.00	Oral &amp;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poster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coffee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CH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breaks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lunch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  	         18.00	Dinner at Hotel Pizzeria Selva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  <a:r>
              <a: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Nationalparkzentrum, 7530 Zernez</a:t>
            </a:r>
          </a:p>
          <a:p>
            <a:endParaRPr lang="de-CH" b="1" dirty="0"/>
          </a:p>
          <a:p>
            <a:r>
              <a:rPr lang="de-CH" sz="1600" b="1" dirty="0" err="1">
                <a:solidFill>
                  <a:schemeClr val="accent1">
                    <a:lumMod val="75000"/>
                  </a:schemeClr>
                </a:solidFill>
              </a:rPr>
              <a:t>Fri</a:t>
            </a:r>
            <a:r>
              <a:rPr lang="de-CH" sz="1600" b="1" dirty="0">
                <a:solidFill>
                  <a:schemeClr val="accent1">
                    <a:lumMod val="75000"/>
                  </a:schemeClr>
                </a:solidFill>
              </a:rPr>
              <a:t> 05.09.	         </a:t>
            </a:r>
            <a:r>
              <a:rPr lang="de-CH" sz="1400" dirty="0"/>
              <a:t>9.00</a:t>
            </a:r>
            <a:r>
              <a:rPr lang="de-CH" sz="1600" dirty="0"/>
              <a:t> 	</a:t>
            </a:r>
            <a:r>
              <a:rPr lang="de-CH" sz="1600" b="1" dirty="0" err="1"/>
              <a:t>Excursion</a:t>
            </a:r>
            <a:r>
              <a:rPr lang="de-CH" sz="1600" b="1" dirty="0"/>
              <a:t> </a:t>
            </a:r>
            <a:r>
              <a:rPr lang="de-CH" sz="1600" b="1" dirty="0" err="1"/>
              <a:t>to</a:t>
            </a:r>
            <a:r>
              <a:rPr lang="de-CH" sz="1600" b="1" dirty="0"/>
              <a:t> Val Muragl &amp; Pontresina </a:t>
            </a:r>
            <a:r>
              <a:rPr lang="de-CH" sz="1600" b="1" i="1" dirty="0"/>
              <a:t>(</a:t>
            </a:r>
            <a:r>
              <a:rPr lang="de-CH" sz="1600" b="1" i="1" dirty="0" err="1"/>
              <a:t>public</a:t>
            </a:r>
            <a:r>
              <a:rPr lang="de-CH" sz="1600" b="1" i="1" dirty="0"/>
              <a:t>)</a:t>
            </a:r>
          </a:p>
          <a:p>
            <a:r>
              <a:rPr lang="de-CH" sz="1400" dirty="0"/>
              <a:t>				Meeting at Punt Muragl (</a:t>
            </a:r>
            <a:r>
              <a:rPr lang="de-CH" sz="1400" dirty="0" err="1"/>
              <a:t>valley</a:t>
            </a:r>
            <a:r>
              <a:rPr lang="de-CH" sz="1400" dirty="0"/>
              <a:t> </a:t>
            </a:r>
            <a:r>
              <a:rPr lang="de-CH" sz="1400" dirty="0" err="1"/>
              <a:t>station</a:t>
            </a:r>
            <a:r>
              <a:rPr lang="de-CH" sz="1400" dirty="0"/>
              <a:t>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cable</a:t>
            </a:r>
            <a:r>
              <a:rPr lang="de-CH" sz="1400" dirty="0"/>
              <a:t> </a:t>
            </a:r>
            <a:r>
              <a:rPr lang="de-CH" sz="1400" dirty="0" err="1"/>
              <a:t>car</a:t>
            </a:r>
            <a:r>
              <a:rPr lang="de-CH" sz="1400" dirty="0"/>
              <a:t>)</a:t>
            </a:r>
          </a:p>
          <a:p>
            <a:r>
              <a:rPr lang="de-CH" sz="1400" dirty="0"/>
              <a:t>				</a:t>
            </a:r>
            <a:r>
              <a:rPr lang="de-CH" sz="1400" dirty="0" err="1"/>
              <a:t>hike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rock glacier Muragl, </a:t>
            </a:r>
            <a:r>
              <a:rPr lang="de-CH" sz="1400" dirty="0" err="1"/>
              <a:t>picnic</a:t>
            </a:r>
            <a:r>
              <a:rPr lang="de-CH" sz="1400" dirty="0"/>
              <a:t> (bring </a:t>
            </a:r>
            <a:r>
              <a:rPr lang="de-CH" sz="1400" dirty="0" err="1"/>
              <a:t>your</a:t>
            </a:r>
            <a:r>
              <a:rPr lang="de-CH" sz="1400" dirty="0"/>
              <a:t> own!), </a:t>
            </a:r>
            <a:r>
              <a:rPr lang="de-CH" sz="1400" dirty="0" err="1"/>
              <a:t>hike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					Pontresina </a:t>
            </a:r>
            <a:r>
              <a:rPr lang="de-CH" sz="1400" dirty="0" err="1"/>
              <a:t>with</a:t>
            </a:r>
            <a:r>
              <a:rPr lang="de-CH" sz="1400" dirty="0"/>
              <a:t> </a:t>
            </a:r>
            <a:r>
              <a:rPr lang="de-CH" sz="1400" dirty="0" err="1"/>
              <a:t>several</a:t>
            </a:r>
            <a:r>
              <a:rPr lang="de-CH" sz="1400" dirty="0"/>
              <a:t> </a:t>
            </a:r>
            <a:r>
              <a:rPr lang="de-CH" sz="1400" dirty="0" err="1"/>
              <a:t>stops</a:t>
            </a:r>
            <a:r>
              <a:rPr lang="de-CH" sz="1400" dirty="0"/>
              <a:t> (</a:t>
            </a:r>
            <a:r>
              <a:rPr lang="de-CH" sz="1400" dirty="0" err="1"/>
              <a:t>avalanche</a:t>
            </a:r>
            <a:r>
              <a:rPr lang="de-CH" sz="1400" dirty="0"/>
              <a:t> </a:t>
            </a:r>
            <a:r>
              <a:rPr lang="de-CH" sz="1400" dirty="0" err="1"/>
              <a:t>protection</a:t>
            </a:r>
            <a:r>
              <a:rPr lang="de-CH" sz="1400" dirty="0"/>
              <a:t> </a:t>
            </a:r>
            <a:r>
              <a:rPr lang="de-CH" sz="1400" dirty="0" err="1"/>
              <a:t>structures</a:t>
            </a:r>
            <a:r>
              <a:rPr lang="de-CH" sz="1400" dirty="0"/>
              <a:t>, 				</a:t>
            </a:r>
            <a:r>
              <a:rPr lang="de-CH" sz="1400" dirty="0" err="1"/>
              <a:t>debris</a:t>
            </a:r>
            <a:r>
              <a:rPr lang="de-CH" sz="1400" dirty="0"/>
              <a:t> </a:t>
            </a:r>
            <a:r>
              <a:rPr lang="de-CH" sz="1400" dirty="0" err="1"/>
              <a:t>flow</a:t>
            </a:r>
            <a:r>
              <a:rPr lang="de-CH" sz="1400" dirty="0"/>
              <a:t> </a:t>
            </a:r>
            <a:r>
              <a:rPr lang="de-CH" sz="1400" dirty="0" err="1"/>
              <a:t>dam</a:t>
            </a:r>
            <a:r>
              <a:rPr lang="de-CH" sz="1400" dirty="0"/>
              <a:t>, glacier </a:t>
            </a:r>
            <a:r>
              <a:rPr lang="de-CH" sz="1400" dirty="0" err="1"/>
              <a:t>changes</a:t>
            </a:r>
            <a:r>
              <a:rPr lang="de-CH" sz="1400" dirty="0"/>
              <a:t> (Val </a:t>
            </a:r>
            <a:r>
              <a:rPr lang="de-CH" sz="1400" dirty="0" err="1"/>
              <a:t>Roseg</a:t>
            </a:r>
            <a:r>
              <a:rPr lang="de-CH" sz="1400" dirty="0"/>
              <a:t>), etc.)</a:t>
            </a:r>
          </a:p>
          <a:p>
            <a:r>
              <a:rPr lang="de-CH" sz="1400" dirty="0"/>
              <a:t>	   	         16.00	End in Pontresina</a:t>
            </a:r>
          </a:p>
          <a:p>
            <a:r>
              <a:rPr lang="de-CH" sz="1400" dirty="0"/>
              <a:t> 				</a:t>
            </a:r>
            <a:r>
              <a:rPr lang="de-CH" sz="1400" dirty="0" err="1"/>
              <a:t>There</a:t>
            </a:r>
            <a:r>
              <a:rPr lang="de-CH" sz="1400" dirty="0"/>
              <a:t> </a:t>
            </a:r>
            <a:r>
              <a:rPr lang="de-CH" sz="1400" dirty="0" err="1"/>
              <a:t>is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option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</a:t>
            </a:r>
            <a:r>
              <a:rPr lang="de-CH" sz="1400" dirty="0" err="1"/>
              <a:t>leave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group</a:t>
            </a:r>
            <a:r>
              <a:rPr lang="de-CH" sz="1400" dirty="0"/>
              <a:t> </a:t>
            </a:r>
            <a:r>
              <a:rPr lang="de-CH" sz="1400" dirty="0" err="1"/>
              <a:t>earlier</a:t>
            </a:r>
            <a:r>
              <a:rPr lang="de-CH" sz="1400" dirty="0"/>
              <a:t> (after </a:t>
            </a:r>
            <a:r>
              <a:rPr lang="de-CH" sz="1400" dirty="0" err="1"/>
              <a:t>picnic</a:t>
            </a:r>
            <a:r>
              <a:rPr lang="de-CH" sz="1400" dirty="0"/>
              <a:t>) and 					</a:t>
            </a:r>
            <a:r>
              <a:rPr lang="de-CH" sz="1400" dirty="0" err="1"/>
              <a:t>return</a:t>
            </a:r>
            <a:r>
              <a:rPr lang="de-CH" sz="1400" dirty="0"/>
              <a:t> </a:t>
            </a:r>
            <a:r>
              <a:rPr lang="de-CH" sz="1400" dirty="0" err="1"/>
              <a:t>to</a:t>
            </a:r>
            <a:r>
              <a:rPr lang="de-CH" sz="1400" dirty="0"/>
              <a:t> Punt Muragl (</a:t>
            </a:r>
            <a:r>
              <a:rPr lang="de-CH" sz="1400" dirty="0" err="1"/>
              <a:t>by</a:t>
            </a:r>
            <a:r>
              <a:rPr lang="de-CH" sz="1400" dirty="0"/>
              <a:t> </a:t>
            </a:r>
            <a:r>
              <a:rPr lang="de-CH" sz="1400" dirty="0" err="1"/>
              <a:t>cablecar</a:t>
            </a:r>
            <a:r>
              <a:rPr lang="de-CH" sz="1400" dirty="0"/>
              <a:t>).</a:t>
            </a:r>
          </a:p>
          <a:p>
            <a:endParaRPr lang="de-CH" sz="1400" dirty="0"/>
          </a:p>
          <a:p>
            <a:r>
              <a:rPr lang="de-CH" sz="1600" b="1" dirty="0">
                <a:solidFill>
                  <a:schemeClr val="accent1">
                    <a:lumMod val="75000"/>
                  </a:schemeClr>
                </a:solidFill>
              </a:rPr>
              <a:t>Sat 06.09.</a:t>
            </a:r>
            <a:r>
              <a:rPr lang="de-CH" sz="1600" dirty="0"/>
              <a:t>			</a:t>
            </a:r>
            <a:r>
              <a:rPr lang="de-CH" sz="1600" b="1" dirty="0" err="1"/>
              <a:t>Excursion</a:t>
            </a:r>
            <a:r>
              <a:rPr lang="de-CH" sz="1600" b="1" dirty="0"/>
              <a:t> Young </a:t>
            </a:r>
            <a:r>
              <a:rPr lang="de-CH" sz="1600" b="1" dirty="0" err="1"/>
              <a:t>Geomorphologists</a:t>
            </a:r>
            <a:endParaRPr lang="de-CH" sz="16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E868813-8E27-0110-DD56-AC69284B9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800" y="1400400"/>
            <a:ext cx="5829300" cy="2274549"/>
          </a:xfrm>
        </p:spPr>
        <p:txBody>
          <a:bodyPr>
            <a:normAutofit fontScale="90000"/>
          </a:bodyPr>
          <a:lstStyle/>
          <a:p>
            <a:r>
              <a:rPr lang="de-CH" sz="2800" b="1" i="1" dirty="0">
                <a:solidFill>
                  <a:schemeClr val="bg1"/>
                </a:solidFill>
              </a:rPr>
              <a:t>3-5 September 2025</a:t>
            </a:r>
            <a:br>
              <a:rPr lang="de-CH" sz="4000" i="1" dirty="0">
                <a:solidFill>
                  <a:schemeClr val="bg1"/>
                </a:solidFill>
              </a:rPr>
            </a:br>
            <a:r>
              <a:rPr lang="de-CH" sz="3100" dirty="0" err="1">
                <a:solidFill>
                  <a:schemeClr val="bg1"/>
                </a:solidFill>
              </a:rPr>
              <a:t>SGmG</a:t>
            </a:r>
            <a:r>
              <a:rPr lang="de-CH" sz="3100" dirty="0">
                <a:solidFill>
                  <a:schemeClr val="bg1"/>
                </a:solidFill>
              </a:rPr>
              <a:t>/</a:t>
            </a:r>
            <a:r>
              <a:rPr lang="de-CH" sz="3100" dirty="0" err="1">
                <a:solidFill>
                  <a:schemeClr val="bg1"/>
                </a:solidFill>
              </a:rPr>
              <a:t>SSGm</a:t>
            </a:r>
            <a:r>
              <a:rPr lang="de-CH" sz="3100" dirty="0">
                <a:solidFill>
                  <a:schemeClr val="bg1"/>
                </a:solidFill>
              </a:rPr>
              <a:t> Symposium</a:t>
            </a:r>
            <a:br>
              <a:rPr lang="de-CH" sz="4000" dirty="0">
                <a:solidFill>
                  <a:schemeClr val="bg1"/>
                </a:solidFill>
              </a:rPr>
            </a:br>
            <a:br>
              <a:rPr lang="de-CH" sz="4000" dirty="0">
                <a:solidFill>
                  <a:schemeClr val="bg1"/>
                </a:solidFill>
              </a:rPr>
            </a:br>
            <a:r>
              <a:rPr lang="de-CH" sz="3600" b="1" dirty="0">
                <a:solidFill>
                  <a:schemeClr val="bg1"/>
                </a:solidFill>
              </a:rPr>
              <a:t>Understanding </a:t>
            </a:r>
            <a:r>
              <a:rPr lang="de-CH" sz="3600" b="1" dirty="0" err="1">
                <a:solidFill>
                  <a:schemeClr val="bg1"/>
                </a:solidFill>
              </a:rPr>
              <a:t>landscape</a:t>
            </a:r>
            <a:r>
              <a:rPr lang="de-CH" sz="3600" b="1" dirty="0">
                <a:solidFill>
                  <a:schemeClr val="bg1"/>
                </a:solidFill>
              </a:rPr>
              <a:t> </a:t>
            </a:r>
            <a:r>
              <a:rPr lang="de-CH" sz="3600" b="1" dirty="0" err="1">
                <a:solidFill>
                  <a:schemeClr val="bg1"/>
                </a:solidFill>
              </a:rPr>
              <a:t>changes</a:t>
            </a:r>
            <a:endParaRPr lang="de-CH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C658A2-4F36-EF0A-D989-3C1A6966C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9E8032B3-B98C-6E1D-6599-1D159A690C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0"/>
            <a:ext cx="6858000" cy="9144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CFA3C1F-3F7B-D536-5243-4206C1EFA3AE}"/>
              </a:ext>
            </a:extLst>
          </p:cNvPr>
          <p:cNvSpPr/>
          <p:nvPr/>
        </p:nvSpPr>
        <p:spPr>
          <a:xfrm>
            <a:off x="0" y="-21918"/>
            <a:ext cx="6858000" cy="2666997"/>
          </a:xfrm>
          <a:prstGeom prst="rect">
            <a:avLst/>
          </a:prstGeom>
          <a:gradFill flip="none" rotWithShape="1">
            <a:gsLst>
              <a:gs pos="95506">
                <a:srgbClr val="4894E8"/>
              </a:gs>
              <a:gs pos="0">
                <a:schemeClr val="accent1">
                  <a:lumMod val="0"/>
                  <a:lumOff val="100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77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2" descr="Logo_SSGm_2023">
            <a:extLst>
              <a:ext uri="{FF2B5EF4-FFF2-40B4-BE49-F238E27FC236}">
                <a16:creationId xmlns:a16="http://schemas.microsoft.com/office/drawing/2014/main" id="{BBDF1E1D-6BC7-D096-7B06-8DD1DE20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32" y="41660"/>
            <a:ext cx="2871295" cy="122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F26B842F-B617-762B-7CA3-1CDD38CE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6" y="174436"/>
            <a:ext cx="1592680" cy="1094325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1C85D974-3B2D-E77F-3F84-A73557D19BDC}"/>
              </a:ext>
            </a:extLst>
          </p:cNvPr>
          <p:cNvSpPr txBox="1"/>
          <p:nvPr/>
        </p:nvSpPr>
        <p:spPr>
          <a:xfrm>
            <a:off x="48114" y="3751200"/>
            <a:ext cx="6750744" cy="535531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b="1" u="sng" dirty="0" err="1"/>
              <a:t>Practical</a:t>
            </a:r>
            <a:r>
              <a:rPr lang="de-CH" b="1" u="sng" dirty="0"/>
              <a:t> </a:t>
            </a:r>
            <a:r>
              <a:rPr lang="de-CH" b="1" u="sng" dirty="0" err="1"/>
              <a:t>information</a:t>
            </a:r>
            <a:endParaRPr lang="de-CH" b="1" u="sng" dirty="0"/>
          </a:p>
          <a:p>
            <a:endParaRPr lang="en-US" sz="1600" dirty="0"/>
          </a:p>
          <a:p>
            <a:r>
              <a:rPr lang="en-US" sz="1600" b="1" dirty="0"/>
              <a:t>Costs</a:t>
            </a:r>
            <a:r>
              <a:rPr lang="en-US" b="1" dirty="0"/>
              <a:t>	</a:t>
            </a:r>
            <a:r>
              <a:rPr lang="en-US" sz="1600" dirty="0"/>
              <a:t>			</a:t>
            </a:r>
            <a:r>
              <a:rPr lang="en-US" sz="1400" dirty="0"/>
              <a:t>The conference fee includes the public lecture with </a:t>
            </a:r>
            <a:r>
              <a:rPr lang="en-US" sz="1400" dirty="0" err="1"/>
              <a:t>Apéro</a:t>
            </a:r>
            <a:r>
              <a:rPr lang="en-US" sz="1400" dirty="0"/>
              <a:t> and 					the symposium day with all meals. The excursion is public and 					therefore not included (we will	organize group tickets for a 					reduced price on site).</a:t>
            </a:r>
          </a:p>
          <a:p>
            <a:r>
              <a:rPr lang="en-US" sz="1400" dirty="0"/>
              <a:t>				Student (30*/50 CHF), PhD (50*/70 CHF), Senior (90*/120 CHF)</a:t>
            </a:r>
          </a:p>
          <a:p>
            <a:r>
              <a:rPr lang="en-US" sz="1400" dirty="0"/>
              <a:t>				</a:t>
            </a:r>
            <a:r>
              <a:rPr lang="en-US" sz="1400" i="1" dirty="0"/>
              <a:t>* for </a:t>
            </a:r>
            <a:r>
              <a:rPr lang="en-US" sz="1400" i="1" dirty="0" err="1"/>
              <a:t>SGmS</a:t>
            </a:r>
            <a:r>
              <a:rPr lang="en-US" sz="1400" i="1" dirty="0"/>
              <a:t> members</a:t>
            </a:r>
          </a:p>
          <a:p>
            <a:endParaRPr lang="en-US" sz="1400" i="1" dirty="0"/>
          </a:p>
          <a:p>
            <a:r>
              <a:rPr lang="en-US" sz="1500" b="1" dirty="0"/>
              <a:t>Registration details</a:t>
            </a:r>
            <a:r>
              <a:rPr lang="en-US" sz="1500" dirty="0"/>
              <a:t>	</a:t>
            </a:r>
            <a:r>
              <a:rPr lang="en-US" sz="1500" dirty="0">
                <a:hlinkClick r:id="rId5"/>
              </a:rPr>
              <a:t>www.geomorphology.ch </a:t>
            </a:r>
            <a:r>
              <a:rPr lang="en-US" sz="1500" dirty="0"/>
              <a:t>or </a:t>
            </a:r>
            <a:r>
              <a:rPr lang="en-US" sz="1500" dirty="0">
                <a:hlinkClick r:id="rId6"/>
              </a:rPr>
              <a:t>direct link</a:t>
            </a:r>
            <a:endParaRPr lang="en-US" sz="1500" dirty="0"/>
          </a:p>
          <a:p>
            <a:r>
              <a:rPr lang="en-US" sz="1500" b="1" dirty="0"/>
              <a:t>Registration deadline</a:t>
            </a:r>
            <a:r>
              <a:rPr lang="en-US" sz="1500" dirty="0"/>
              <a:t>	</a:t>
            </a:r>
            <a:r>
              <a:rPr lang="en-US" sz="1500" b="1" dirty="0">
                <a:solidFill>
                  <a:schemeClr val="accent2">
                    <a:lumMod val="50000"/>
                  </a:schemeClr>
                </a:solidFill>
              </a:rPr>
              <a:t>June 30, 2025</a:t>
            </a:r>
          </a:p>
          <a:p>
            <a:r>
              <a:rPr lang="en-US" sz="1500" b="1" dirty="0"/>
              <a:t>Abstract deadline</a:t>
            </a:r>
            <a:r>
              <a:rPr lang="en-US" sz="1500" dirty="0"/>
              <a:t>	June 30, 2025 (send abstract to isabelle.roer@geo.uzh.ch)</a:t>
            </a:r>
          </a:p>
          <a:p>
            <a:endParaRPr lang="en-US" sz="1500" dirty="0"/>
          </a:p>
          <a:p>
            <a:endParaRPr lang="en-US" sz="1600" i="1" dirty="0"/>
          </a:p>
          <a:p>
            <a:r>
              <a:rPr lang="en-US" sz="1600" b="1" dirty="0"/>
              <a:t>Payment details</a:t>
            </a:r>
            <a:r>
              <a:rPr lang="en-US" sz="1800" b="1" dirty="0"/>
              <a:t>		</a:t>
            </a:r>
            <a:r>
              <a:rPr lang="en-US" sz="1600" dirty="0"/>
              <a:t>							</a:t>
            </a:r>
            <a:r>
              <a:rPr lang="en-US" sz="1400" u="sng" dirty="0"/>
              <a:t>QR-Bill</a:t>
            </a:r>
            <a:r>
              <a:rPr lang="en-US" sz="1400" dirty="0"/>
              <a:t>:</a:t>
            </a:r>
          </a:p>
          <a:p>
            <a:r>
              <a:rPr lang="en-US" sz="1400" dirty="0"/>
              <a:t>				</a:t>
            </a:r>
          </a:p>
          <a:p>
            <a:r>
              <a:rPr lang="en-US" sz="1400" dirty="0"/>
              <a:t>				</a:t>
            </a:r>
            <a:r>
              <a:rPr lang="en-US" sz="1400" dirty="0" err="1"/>
              <a:t>SGmG</a:t>
            </a:r>
            <a:r>
              <a:rPr lang="en-US" sz="1400" dirty="0"/>
              <a:t> / </a:t>
            </a:r>
            <a:r>
              <a:rPr lang="en-US" sz="1400" dirty="0" err="1"/>
              <a:t>SSGm</a:t>
            </a:r>
            <a:r>
              <a:rPr lang="en-US" sz="1400" dirty="0"/>
              <a:t> / </a:t>
            </a:r>
            <a:r>
              <a:rPr lang="en-US" sz="1400" dirty="0" err="1"/>
              <a:t>SGmS</a:t>
            </a:r>
            <a:r>
              <a:rPr lang="en-US" sz="1400" dirty="0"/>
              <a:t>	</a:t>
            </a:r>
          </a:p>
          <a:p>
            <a:r>
              <a:rPr lang="en-US" sz="1400" dirty="0"/>
              <a:t>				Ch. du Levant 5</a:t>
            </a:r>
          </a:p>
          <a:p>
            <a:r>
              <a:rPr lang="en-US" sz="1400" dirty="0"/>
              <a:t>				1926 Fully</a:t>
            </a:r>
          </a:p>
          <a:p>
            <a:r>
              <a:rPr lang="en-US" sz="1400" dirty="0"/>
              <a:t>				IBAN: CH78 0900 0000 8004 6505 2</a:t>
            </a:r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  <a:p>
            <a:endParaRPr lang="en-US" sz="1400" b="1" dirty="0"/>
          </a:p>
        </p:txBody>
      </p:sp>
      <p:pic>
        <p:nvPicPr>
          <p:cNvPr id="17" name="Segnaposto contenuto 16" descr="Immagine che contiene modello, punto, monocromatico&#10;&#10;Il contenuto generato dall'IA potrebbe non essere corretto.">
            <a:extLst>
              <a:ext uri="{FF2B5EF4-FFF2-40B4-BE49-F238E27FC236}">
                <a16:creationId xmlns:a16="http://schemas.microsoft.com/office/drawing/2014/main" id="{D061B3C1-42EF-C0E5-3FCB-DB508A4CF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51" y="7368228"/>
            <a:ext cx="1186499" cy="118314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0416D53A-979A-3076-A952-36CE8A136744}"/>
              </a:ext>
            </a:extLst>
          </p:cNvPr>
          <p:cNvSpPr txBox="1">
            <a:spLocks/>
          </p:cNvSpPr>
          <p:nvPr/>
        </p:nvSpPr>
        <p:spPr>
          <a:xfrm>
            <a:off x="514350" y="1640580"/>
            <a:ext cx="5829300" cy="2274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CH" sz="2600" b="1" i="1" dirty="0">
                <a:solidFill>
                  <a:schemeClr val="bg1"/>
                </a:solidFill>
              </a:rPr>
              <a:t>3-5 September 2025</a:t>
            </a:r>
            <a:br>
              <a:rPr lang="de-CH" sz="4000" i="1" dirty="0">
                <a:solidFill>
                  <a:schemeClr val="bg1"/>
                </a:solidFill>
              </a:rPr>
            </a:br>
            <a:r>
              <a:rPr lang="de-CH" sz="2900" dirty="0" err="1">
                <a:solidFill>
                  <a:schemeClr val="bg1"/>
                </a:solidFill>
              </a:rPr>
              <a:t>SGmG</a:t>
            </a:r>
            <a:r>
              <a:rPr lang="de-CH" sz="2900" dirty="0">
                <a:solidFill>
                  <a:schemeClr val="bg1"/>
                </a:solidFill>
              </a:rPr>
              <a:t>/</a:t>
            </a:r>
            <a:r>
              <a:rPr lang="de-CH" sz="2900" dirty="0" err="1">
                <a:solidFill>
                  <a:schemeClr val="bg1"/>
                </a:solidFill>
              </a:rPr>
              <a:t>SSGm</a:t>
            </a:r>
            <a:r>
              <a:rPr lang="de-CH" sz="2900" dirty="0">
                <a:solidFill>
                  <a:schemeClr val="bg1"/>
                </a:solidFill>
              </a:rPr>
              <a:t> Symposium</a:t>
            </a:r>
            <a:br>
              <a:rPr lang="de-CH" sz="4000" dirty="0">
                <a:solidFill>
                  <a:schemeClr val="bg1"/>
                </a:solidFill>
              </a:rPr>
            </a:br>
            <a:br>
              <a:rPr lang="de-CH" sz="4000" dirty="0">
                <a:solidFill>
                  <a:schemeClr val="bg1"/>
                </a:solidFill>
              </a:rPr>
            </a:br>
            <a:r>
              <a:rPr lang="de-CH" b="1" dirty="0">
                <a:solidFill>
                  <a:schemeClr val="bg1"/>
                </a:solidFill>
              </a:rPr>
              <a:t>Understanding </a:t>
            </a:r>
            <a:r>
              <a:rPr lang="de-CH" b="1" dirty="0" err="1">
                <a:solidFill>
                  <a:schemeClr val="bg1"/>
                </a:solidFill>
              </a:rPr>
              <a:t>landscape</a:t>
            </a:r>
            <a:r>
              <a:rPr lang="de-CH" b="1" dirty="0">
                <a:solidFill>
                  <a:schemeClr val="bg1"/>
                </a:solidFill>
              </a:rPr>
              <a:t> </a:t>
            </a:r>
            <a:r>
              <a:rPr lang="de-CH" b="1" dirty="0" err="1">
                <a:solidFill>
                  <a:schemeClr val="bg1"/>
                </a:solidFill>
              </a:rPr>
              <a:t>changes</a:t>
            </a:r>
            <a:endParaRPr lang="de-CH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99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628</Words>
  <Application>Microsoft Office PowerPoint</Application>
  <PresentationFormat>Bildschirmpräsentation (4:3)</PresentationFormat>
  <Paragraphs>45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3-5 September 2025 SGmG/SSGm Symposium  Understanding landscape changes</vt:lpstr>
      <vt:lpstr>3-5 September 2025 SGmG/SSGm Symposium  Understanding landscape changes</vt:lpstr>
      <vt:lpstr>PowerPoint-Präsentation</vt:lpstr>
    </vt:vector>
  </TitlesOfParts>
  <Company>University of Zurich, Department of Geography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3.-5. September 2025 SGmG/SSGM Symposium  Landschaften im Wandel Landschaften verstehen</dc:title>
  <dc:creator>Isabelle Gärtner-Roer</dc:creator>
  <cp:lastModifiedBy>Karthaus Leona (karh)</cp:lastModifiedBy>
  <cp:revision>46</cp:revision>
  <cp:lastPrinted>2025-05-14T14:03:45Z</cp:lastPrinted>
  <dcterms:created xsi:type="dcterms:W3CDTF">2025-03-17T08:50:44Z</dcterms:created>
  <dcterms:modified xsi:type="dcterms:W3CDTF">2025-06-27T08:00:53Z</dcterms:modified>
</cp:coreProperties>
</file>